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1"/>
    <p:restoredTop sz="94648"/>
  </p:normalViewPr>
  <p:slideViewPr>
    <p:cSldViewPr snapToGrid="0">
      <p:cViewPr varScale="1">
        <p:scale>
          <a:sx n="114" d="100"/>
          <a:sy n="114" d="100"/>
        </p:scale>
        <p:origin x="184" y="8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0034b9bb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0034b9bb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Be</a:t>
            </a:r>
            <a:r>
              <a:rPr lang="en" baseline="30000">
                <a:solidFill>
                  <a:schemeClr val="dk1"/>
                </a:solidFill>
              </a:rPr>
              <a:t>2+</a:t>
            </a:r>
            <a:r>
              <a:rPr lang="en">
                <a:solidFill>
                  <a:schemeClr val="dk1"/>
                </a:solidFill>
              </a:rPr>
              <a:t> inhibits phagocytosis of PS/PC-coated beads by macrophage-like IC-21 cells.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0034b9bb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0034b9bb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0034b9bb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0034b9bb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0034b9bb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0034b9bb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0034b9bb1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0034b9bb1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1d42ec5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a1d42ec5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1d42ec51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a1d42ec51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0034b9bb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a0034b9bb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-85225" y="-7675"/>
            <a:ext cx="9351350" cy="5197151"/>
            <a:chOff x="-85225" y="-7675"/>
            <a:chExt cx="9351350" cy="5197151"/>
          </a:xfrm>
        </p:grpSpPr>
        <p:grpSp>
          <p:nvGrpSpPr>
            <p:cNvPr id="10" name="Google Shape;10;p1"/>
            <p:cNvGrpSpPr/>
            <p:nvPr/>
          </p:nvGrpSpPr>
          <p:grpSpPr>
            <a:xfrm>
              <a:off x="-85225" y="-7675"/>
              <a:ext cx="9351350" cy="5157325"/>
              <a:chOff x="-85225" y="-7675"/>
              <a:chExt cx="9351350" cy="5157325"/>
            </a:xfrm>
          </p:grpSpPr>
          <p:sp>
            <p:nvSpPr>
              <p:cNvPr id="11" name="Google Shape;11;p1"/>
              <p:cNvSpPr/>
              <p:nvPr/>
            </p:nvSpPr>
            <p:spPr>
              <a:xfrm>
                <a:off x="-79175" y="-7675"/>
                <a:ext cx="9345300" cy="3315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-79200" y="252727"/>
                <a:ext cx="9345300" cy="295800"/>
              </a:xfrm>
              <a:prstGeom prst="rect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-85225" y="4908450"/>
                <a:ext cx="9345300" cy="241200"/>
              </a:xfrm>
              <a:prstGeom prst="rect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4;p1"/>
            <p:cNvSpPr txBox="1"/>
            <p:nvPr/>
          </p:nvSpPr>
          <p:spPr>
            <a:xfrm>
              <a:off x="6161525" y="4847175"/>
              <a:ext cx="2858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</a:rPr>
                <a:t>10th Nov | MDAnalysis UGM 2025</a:t>
              </a:r>
              <a:endParaRPr sz="1200">
                <a:solidFill>
                  <a:srgbClr val="434343"/>
                </a:solidFill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021/ACS.BIOCHEM.7B00644/SUPPL_FILE/BI7B00644_SI_001.PDF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YgM2WMy4Y_uQN-4voAgHRLffDjS5u-4R/view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hyperlink" Target="http://drive.google.com/file/d/14IZKJMiHt02eb-WC73EjmlI57Ejs4T_t/view" TargetMode="Externa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hyperlink" Target="https://github.com/jbodosa/config_clustering" TargetMode="External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hyperlink" Target="http://jbodosa.com" TargetMode="External"/><Relationship Id="rId10" Type="http://schemas.openxmlformats.org/officeDocument/2006/relationships/image" Target="../media/image35.png"/><Relationship Id="rId4" Type="http://schemas.openxmlformats.org/officeDocument/2006/relationships/hyperlink" Target="mailto:jbodosa@umd.edu" TargetMode="External"/><Relationship Id="rId9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3762"/>
          <a:stretch/>
        </p:blipFill>
        <p:spPr>
          <a:xfrm>
            <a:off x="5032634" y="702458"/>
            <a:ext cx="4355048" cy="42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311700" y="1859750"/>
            <a:ext cx="5917800" cy="8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Improving CHARMM36 force field for lipid interactions 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with Ca</a:t>
            </a:r>
            <a:r>
              <a:rPr lang="en" sz="1600" b="1" baseline="30000"/>
              <a:t>2+</a:t>
            </a:r>
            <a:r>
              <a:rPr lang="en" sz="1600" b="1"/>
              <a:t> and Be</a:t>
            </a:r>
            <a:r>
              <a:rPr lang="en" sz="1600" b="1" baseline="30000"/>
              <a:t>2+</a:t>
            </a:r>
            <a:r>
              <a:rPr lang="en" sz="1600" b="1"/>
              <a:t> using Free Energy Perturbation</a:t>
            </a:r>
            <a:endParaRPr sz="1600" b="1"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347400" y="2708025"/>
            <a:ext cx="3690300" cy="8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Jessica Bodosa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Biophysics program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Klauda Lab</a:t>
            </a:r>
            <a:endParaRPr sz="1400" b="1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8" y="30714"/>
            <a:ext cx="2516726" cy="4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58125" y="176175"/>
            <a:ext cx="6399900" cy="4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The Beryllium Cascade: From Phagocyte Inhibition to Granuloma</a:t>
            </a:r>
            <a:endParaRPr sz="1600" b="1"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l="5473" t="16873" b="20794"/>
          <a:stretch/>
        </p:blipFill>
        <p:spPr>
          <a:xfrm>
            <a:off x="2070535" y="886527"/>
            <a:ext cx="2840743" cy="19105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4"/>
          <p:cNvGrpSpPr/>
          <p:nvPr/>
        </p:nvGrpSpPr>
        <p:grpSpPr>
          <a:xfrm>
            <a:off x="4355744" y="886527"/>
            <a:ext cx="2886036" cy="2168809"/>
            <a:chOff x="4355744" y="886527"/>
            <a:chExt cx="2886036" cy="2168809"/>
          </a:xfrm>
        </p:grpSpPr>
        <p:pic>
          <p:nvPicPr>
            <p:cNvPr id="71" name="Google Shape;71;p14"/>
            <p:cNvPicPr preferRelativeResize="0"/>
            <p:nvPr/>
          </p:nvPicPr>
          <p:blipFill rotWithShape="1">
            <a:blip r:embed="rId4">
              <a:alphaModFix/>
            </a:blip>
            <a:srcRect t="9764" r="61080" b="30222"/>
            <a:stretch/>
          </p:blipFill>
          <p:spPr>
            <a:xfrm>
              <a:off x="5122543" y="886527"/>
              <a:ext cx="2119237" cy="2168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14"/>
            <p:cNvSpPr/>
            <p:nvPr/>
          </p:nvSpPr>
          <p:spPr>
            <a:xfrm>
              <a:off x="4355744" y="1761392"/>
              <a:ext cx="766799" cy="16082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12675" tIns="112675" rIns="112675" bIns="1126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25"/>
            </a:p>
          </p:txBody>
        </p:sp>
      </p:grpSp>
      <p:pic>
        <p:nvPicPr>
          <p:cNvPr id="79" name="Google Shape;79;p14" title="Screen Shot 2025-11-04 at 12.59.08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325" y="2406375"/>
            <a:ext cx="1832300" cy="7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7114151" y="924825"/>
            <a:ext cx="19197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7620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Fontenot, A. P. </a:t>
            </a:r>
            <a:r>
              <a:rPr lang="en" sz="800" i="1">
                <a:solidFill>
                  <a:schemeClr val="dk1"/>
                </a:solidFill>
              </a:rPr>
              <a:t>Annals of the American Thoracic Society</a:t>
            </a:r>
            <a:r>
              <a:rPr lang="en" sz="800">
                <a:solidFill>
                  <a:schemeClr val="dk1"/>
                </a:solidFill>
              </a:rPr>
              <a:t> </a:t>
            </a:r>
            <a:r>
              <a:rPr lang="en" sz="800" b="1">
                <a:solidFill>
                  <a:schemeClr val="dk1"/>
                </a:solidFill>
              </a:rPr>
              <a:t>2018</a:t>
            </a:r>
            <a:r>
              <a:rPr lang="en" sz="800">
                <a:solidFill>
                  <a:schemeClr val="dk1"/>
                </a:solidFill>
              </a:rPr>
              <a:t>, </a:t>
            </a:r>
            <a:r>
              <a:rPr lang="en" sz="800" i="1">
                <a:solidFill>
                  <a:schemeClr val="dk1"/>
                </a:solidFill>
              </a:rPr>
              <a:t>15</a:t>
            </a:r>
            <a:r>
              <a:rPr lang="en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81" name="Google Shape;81;p14"/>
          <p:cNvGrpSpPr/>
          <p:nvPr/>
        </p:nvGrpSpPr>
        <p:grpSpPr>
          <a:xfrm>
            <a:off x="2115823" y="1473402"/>
            <a:ext cx="472395" cy="448152"/>
            <a:chOff x="506775" y="3614993"/>
            <a:chExt cx="449044" cy="426000"/>
          </a:xfrm>
        </p:grpSpPr>
        <p:sp>
          <p:nvSpPr>
            <p:cNvPr id="82" name="Google Shape;82;p14"/>
            <p:cNvSpPr/>
            <p:nvPr/>
          </p:nvSpPr>
          <p:spPr>
            <a:xfrm>
              <a:off x="506775" y="3614993"/>
              <a:ext cx="426000" cy="4260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6175" tIns="96175" rIns="96175" bIns="96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2"/>
            </a:p>
          </p:txBody>
        </p:sp>
        <p:sp>
          <p:nvSpPr>
            <p:cNvPr id="83" name="Google Shape;83;p14"/>
            <p:cNvSpPr txBox="1"/>
            <p:nvPr/>
          </p:nvSpPr>
          <p:spPr>
            <a:xfrm>
              <a:off x="529819" y="3658650"/>
              <a:ext cx="426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175" tIns="96175" rIns="96175" bIns="961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2">
                  <a:solidFill>
                    <a:schemeClr val="dk2"/>
                  </a:solidFill>
                </a:rPr>
                <a:t>Be</a:t>
              </a:r>
              <a:r>
                <a:rPr lang="en" sz="1052" baseline="30000">
                  <a:solidFill>
                    <a:schemeClr val="dk2"/>
                  </a:solidFill>
                </a:rPr>
                <a:t>2+</a:t>
              </a:r>
              <a:endParaRPr sz="1052" baseline="30000">
                <a:solidFill>
                  <a:schemeClr val="dk2"/>
                </a:solidFill>
              </a:endParaRPr>
            </a:p>
          </p:txBody>
        </p:sp>
      </p:grpSp>
      <p:sp>
        <p:nvSpPr>
          <p:cNvPr id="84" name="Google Shape;84;p14"/>
          <p:cNvSpPr txBox="1"/>
          <p:nvPr/>
        </p:nvSpPr>
        <p:spPr>
          <a:xfrm>
            <a:off x="356825" y="4367700"/>
            <a:ext cx="3446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7620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Ermakov, Y et al. </a:t>
            </a:r>
            <a:r>
              <a:rPr lang="en" sz="600" i="1">
                <a:solidFill>
                  <a:schemeClr val="dk1"/>
                </a:solidFill>
              </a:rPr>
              <a:t>Biochemistry</a:t>
            </a:r>
            <a:r>
              <a:rPr lang="en" sz="600">
                <a:solidFill>
                  <a:schemeClr val="dk1"/>
                </a:solidFill>
              </a:rPr>
              <a:t> </a:t>
            </a:r>
            <a:r>
              <a:rPr lang="en" sz="600" b="1">
                <a:solidFill>
                  <a:schemeClr val="dk1"/>
                </a:solidFill>
              </a:rPr>
              <a:t>2017</a:t>
            </a:r>
            <a:r>
              <a:rPr lang="en" sz="600">
                <a:solidFill>
                  <a:schemeClr val="dk1"/>
                </a:solidFill>
              </a:rPr>
              <a:t>, </a:t>
            </a:r>
            <a:r>
              <a:rPr lang="en" sz="600" i="1">
                <a:solidFill>
                  <a:schemeClr val="dk1"/>
                </a:solidFill>
              </a:rPr>
              <a:t>56</a:t>
            </a:r>
            <a:r>
              <a:rPr lang="en" sz="600">
                <a:solidFill>
                  <a:schemeClr val="dk1"/>
                </a:solidFill>
              </a:rPr>
              <a:t> (40), 5457–5470.</a:t>
            </a:r>
            <a:r>
              <a:rPr lang="en" sz="6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600" baseline="30000">
              <a:solidFill>
                <a:schemeClr val="dk1"/>
              </a:solidFill>
            </a:endParaRPr>
          </a:p>
        </p:txBody>
      </p:sp>
      <p:grpSp>
        <p:nvGrpSpPr>
          <p:cNvPr id="85" name="Google Shape;85;p14"/>
          <p:cNvGrpSpPr/>
          <p:nvPr/>
        </p:nvGrpSpPr>
        <p:grpSpPr>
          <a:xfrm>
            <a:off x="4725749" y="2669363"/>
            <a:ext cx="3197401" cy="1936787"/>
            <a:chOff x="4725749" y="2669363"/>
            <a:chExt cx="3197401" cy="1936787"/>
          </a:xfrm>
        </p:grpSpPr>
        <p:pic>
          <p:nvPicPr>
            <p:cNvPr id="86" name="Google Shape;86;p14"/>
            <p:cNvPicPr preferRelativeResize="0"/>
            <p:nvPr/>
          </p:nvPicPr>
          <p:blipFill rotWithShape="1">
            <a:blip r:embed="rId7">
              <a:alphaModFix/>
            </a:blip>
            <a:srcRect l="5944" b="15746"/>
            <a:stretch/>
          </p:blipFill>
          <p:spPr>
            <a:xfrm>
              <a:off x="4725749" y="3142300"/>
              <a:ext cx="3197401" cy="1463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" name="Google Shape;87;p14"/>
            <p:cNvGrpSpPr/>
            <p:nvPr/>
          </p:nvGrpSpPr>
          <p:grpSpPr>
            <a:xfrm>
              <a:off x="5119936" y="3463967"/>
              <a:ext cx="467804" cy="345827"/>
              <a:chOff x="506775" y="3614993"/>
              <a:chExt cx="576255" cy="426000"/>
            </a:xfrm>
          </p:grpSpPr>
          <p:sp>
            <p:nvSpPr>
              <p:cNvPr id="88" name="Google Shape;88;p14"/>
              <p:cNvSpPr/>
              <p:nvPr/>
            </p:nvSpPr>
            <p:spPr>
              <a:xfrm>
                <a:off x="506775" y="3614993"/>
                <a:ext cx="426000" cy="426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74225" tIns="74225" rIns="74225" bIns="742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11"/>
              </a:p>
            </p:txBody>
          </p:sp>
          <p:sp>
            <p:nvSpPr>
              <p:cNvPr id="89" name="Google Shape;89;p14"/>
              <p:cNvSpPr txBox="1"/>
              <p:nvPr/>
            </p:nvSpPr>
            <p:spPr>
              <a:xfrm>
                <a:off x="529830" y="3658641"/>
                <a:ext cx="553200" cy="36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4225" tIns="74225" rIns="74225" bIns="742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50">
                    <a:solidFill>
                      <a:schemeClr val="dk2"/>
                    </a:solidFill>
                  </a:rPr>
                  <a:t>Be</a:t>
                </a:r>
                <a:r>
                  <a:rPr lang="en" sz="950" baseline="30000">
                    <a:solidFill>
                      <a:schemeClr val="dk2"/>
                    </a:solidFill>
                  </a:rPr>
                  <a:t>2+</a:t>
                </a:r>
                <a:endParaRPr sz="950" baseline="300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90" name="Google Shape;90;p14"/>
            <p:cNvGrpSpPr/>
            <p:nvPr/>
          </p:nvGrpSpPr>
          <p:grpSpPr>
            <a:xfrm>
              <a:off x="5912236" y="3551072"/>
              <a:ext cx="505842" cy="505958"/>
              <a:chOff x="395925" y="4154143"/>
              <a:chExt cx="647851" cy="648000"/>
            </a:xfrm>
          </p:grpSpPr>
          <p:sp>
            <p:nvSpPr>
              <p:cNvPr id="91" name="Google Shape;91;p14"/>
              <p:cNvSpPr/>
              <p:nvPr/>
            </p:nvSpPr>
            <p:spPr>
              <a:xfrm>
                <a:off x="395925" y="4154143"/>
                <a:ext cx="647700" cy="6480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71375" tIns="71375" rIns="71375" bIns="713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93"/>
              </a:p>
            </p:txBody>
          </p:sp>
          <p:sp>
            <p:nvSpPr>
              <p:cNvPr id="92" name="Google Shape;92;p14"/>
              <p:cNvSpPr txBox="1"/>
              <p:nvPr/>
            </p:nvSpPr>
            <p:spPr>
              <a:xfrm>
                <a:off x="506776" y="4304350"/>
                <a:ext cx="537000" cy="3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375" tIns="71375" rIns="71375" bIns="7137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50">
                    <a:solidFill>
                      <a:srgbClr val="EFEFEF"/>
                    </a:solidFill>
                  </a:rPr>
                  <a:t>Ca</a:t>
                </a:r>
                <a:r>
                  <a:rPr lang="en" sz="950" baseline="30000">
                    <a:solidFill>
                      <a:srgbClr val="EFEFEF"/>
                    </a:solidFill>
                  </a:rPr>
                  <a:t>2+</a:t>
                </a:r>
                <a:endParaRPr sz="950" baseline="30000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93" name="Google Shape;93;p14"/>
            <p:cNvGrpSpPr/>
            <p:nvPr/>
          </p:nvGrpSpPr>
          <p:grpSpPr>
            <a:xfrm>
              <a:off x="6949873" y="3322015"/>
              <a:ext cx="505842" cy="505958"/>
              <a:chOff x="395925" y="4154143"/>
              <a:chExt cx="647851" cy="648000"/>
            </a:xfrm>
          </p:grpSpPr>
          <p:sp>
            <p:nvSpPr>
              <p:cNvPr id="94" name="Google Shape;94;p14"/>
              <p:cNvSpPr/>
              <p:nvPr/>
            </p:nvSpPr>
            <p:spPr>
              <a:xfrm>
                <a:off x="395925" y="4154143"/>
                <a:ext cx="647700" cy="648000"/>
              </a:xfrm>
              <a:prstGeom prst="ellipse">
                <a:avLst/>
              </a:pr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71375" tIns="71375" rIns="71375" bIns="713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93"/>
              </a:p>
            </p:txBody>
          </p:sp>
          <p:sp>
            <p:nvSpPr>
              <p:cNvPr id="95" name="Google Shape;95;p14"/>
              <p:cNvSpPr txBox="1"/>
              <p:nvPr/>
            </p:nvSpPr>
            <p:spPr>
              <a:xfrm>
                <a:off x="506776" y="4304350"/>
                <a:ext cx="537000" cy="37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1375" tIns="71375" rIns="71375" bIns="7137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50">
                    <a:solidFill>
                      <a:srgbClr val="EFEFEF"/>
                    </a:solidFill>
                  </a:rPr>
                  <a:t>Ca</a:t>
                </a:r>
                <a:r>
                  <a:rPr lang="en" sz="950" baseline="30000">
                    <a:solidFill>
                      <a:srgbClr val="EFEFEF"/>
                    </a:solidFill>
                  </a:rPr>
                  <a:t>2+</a:t>
                </a:r>
                <a:endParaRPr sz="950" baseline="30000">
                  <a:solidFill>
                    <a:srgbClr val="EFEFEF"/>
                  </a:solidFill>
                </a:endParaRPr>
              </a:p>
            </p:txBody>
          </p:sp>
        </p:grpSp>
        <p:sp>
          <p:nvSpPr>
            <p:cNvPr id="96" name="Google Shape;96;p14"/>
            <p:cNvSpPr/>
            <p:nvPr/>
          </p:nvSpPr>
          <p:spPr>
            <a:xfrm rot="5400000">
              <a:off x="5791662" y="2964563"/>
              <a:ext cx="747000" cy="156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09750" tIns="109750" rIns="109750" bIns="109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80"/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197204" y="3202725"/>
            <a:ext cx="4695247" cy="1248775"/>
            <a:chOff x="197204" y="3202725"/>
            <a:chExt cx="4695247" cy="1248775"/>
          </a:xfrm>
        </p:grpSpPr>
        <p:pic>
          <p:nvPicPr>
            <p:cNvPr id="98" name="Google Shape;98;p14" title="Screen Shot 2025-11-07 at 8.53.48 PM.png"/>
            <p:cNvPicPr preferRelativeResize="0"/>
            <p:nvPr/>
          </p:nvPicPr>
          <p:blipFill rotWithShape="1">
            <a:blip r:embed="rId8">
              <a:alphaModFix/>
            </a:blip>
            <a:srcRect t="10554"/>
            <a:stretch/>
          </p:blipFill>
          <p:spPr>
            <a:xfrm>
              <a:off x="3193600" y="3202725"/>
              <a:ext cx="1698851" cy="124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4" title="Screen Shot 2025-11-07 at 8.53.42 PM.png"/>
            <p:cNvPicPr preferRelativeResize="0"/>
            <p:nvPr/>
          </p:nvPicPr>
          <p:blipFill rotWithShape="1">
            <a:blip r:embed="rId9">
              <a:alphaModFix/>
            </a:blip>
            <a:srcRect t="7338"/>
            <a:stretch/>
          </p:blipFill>
          <p:spPr>
            <a:xfrm>
              <a:off x="197204" y="3202725"/>
              <a:ext cx="3048626" cy="1196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263450" y="17976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Isothermal Titration Calorimetry (ITC) Reveals Binding Strength</a:t>
            </a:r>
            <a:endParaRPr sz="1600" b="1"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229758" y="752465"/>
            <a:ext cx="3667646" cy="1263778"/>
            <a:chOff x="4640250" y="680850"/>
            <a:chExt cx="3801063" cy="1309750"/>
          </a:xfrm>
        </p:grpSpPr>
        <p:pic>
          <p:nvPicPr>
            <p:cNvPr id="106" name="Google Shape;10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6196" y="680850"/>
              <a:ext cx="2812148" cy="693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5"/>
            <p:cNvPicPr preferRelativeResize="0"/>
            <p:nvPr/>
          </p:nvPicPr>
          <p:blipFill rotWithShape="1">
            <a:blip r:embed="rId4">
              <a:alphaModFix/>
            </a:blip>
            <a:srcRect t="6314"/>
            <a:stretch/>
          </p:blipFill>
          <p:spPr>
            <a:xfrm>
              <a:off x="4640250" y="1341029"/>
              <a:ext cx="3063433" cy="649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5"/>
            <p:cNvSpPr/>
            <p:nvPr/>
          </p:nvSpPr>
          <p:spPr>
            <a:xfrm>
              <a:off x="6619519" y="680852"/>
              <a:ext cx="878700" cy="572700"/>
            </a:xfrm>
            <a:prstGeom prst="rect">
              <a:avLst/>
            </a:prstGeom>
            <a:noFill/>
            <a:ln w="7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950" tIns="68950" rIns="68950" bIns="689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5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6638468" y="1323018"/>
              <a:ext cx="878700" cy="572700"/>
            </a:xfrm>
            <a:prstGeom prst="rect">
              <a:avLst/>
            </a:prstGeom>
            <a:noFill/>
            <a:ln w="7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950" tIns="68950" rIns="68950" bIns="689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5"/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7475613" y="871169"/>
              <a:ext cx="965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950" tIns="68950" rIns="68950" bIns="6895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5"/>
                <a:t>POPA lipid</a:t>
              </a:r>
              <a:endParaRPr sz="1055"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7474489" y="1374209"/>
              <a:ext cx="965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950" tIns="68950" rIns="68950" bIns="6895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5"/>
                <a:t>POPG lipid</a:t>
              </a:r>
              <a:endParaRPr sz="1055"/>
            </a:p>
          </p:txBody>
        </p:sp>
      </p:grpSp>
      <p:grpSp>
        <p:nvGrpSpPr>
          <p:cNvPr id="112" name="Google Shape;112;p15"/>
          <p:cNvGrpSpPr/>
          <p:nvPr/>
        </p:nvGrpSpPr>
        <p:grpSpPr>
          <a:xfrm>
            <a:off x="1657663" y="752475"/>
            <a:ext cx="1368538" cy="1688998"/>
            <a:chOff x="4125138" y="752475"/>
            <a:chExt cx="1368538" cy="1688998"/>
          </a:xfrm>
        </p:grpSpPr>
        <p:pic>
          <p:nvPicPr>
            <p:cNvPr id="113" name="Google Shape;113;p15"/>
            <p:cNvPicPr preferRelativeResize="0"/>
            <p:nvPr/>
          </p:nvPicPr>
          <p:blipFill rotWithShape="1">
            <a:blip r:embed="rId5">
              <a:alphaModFix/>
            </a:blip>
            <a:srcRect r="60400" b="42492"/>
            <a:stretch/>
          </p:blipFill>
          <p:spPr>
            <a:xfrm>
              <a:off x="4125138" y="1052023"/>
              <a:ext cx="1280074" cy="138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4192875" y="752475"/>
              <a:ext cx="13008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GLP1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 rot="-5400000">
            <a:off x="-452172" y="1677954"/>
            <a:ext cx="2955906" cy="1263778"/>
            <a:chOff x="4640250" y="680850"/>
            <a:chExt cx="3063433" cy="1309750"/>
          </a:xfrm>
        </p:grpSpPr>
        <p:pic>
          <p:nvPicPr>
            <p:cNvPr id="116" name="Google Shape;11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6196" y="680850"/>
              <a:ext cx="2812148" cy="693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5"/>
            <p:cNvPicPr preferRelativeResize="0"/>
            <p:nvPr/>
          </p:nvPicPr>
          <p:blipFill rotWithShape="1">
            <a:blip r:embed="rId4">
              <a:alphaModFix/>
            </a:blip>
            <a:srcRect t="6314"/>
            <a:stretch/>
          </p:blipFill>
          <p:spPr>
            <a:xfrm>
              <a:off x="4640250" y="1341029"/>
              <a:ext cx="3063433" cy="649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5"/>
            <p:cNvSpPr/>
            <p:nvPr/>
          </p:nvSpPr>
          <p:spPr>
            <a:xfrm>
              <a:off x="6619519" y="680852"/>
              <a:ext cx="878700" cy="572700"/>
            </a:xfrm>
            <a:prstGeom prst="rect">
              <a:avLst/>
            </a:prstGeom>
            <a:noFill/>
            <a:ln w="7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950" tIns="68950" rIns="68950" bIns="689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5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6638468" y="1323018"/>
              <a:ext cx="878700" cy="572700"/>
            </a:xfrm>
            <a:prstGeom prst="rect">
              <a:avLst/>
            </a:prstGeom>
            <a:noFill/>
            <a:ln w="7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950" tIns="68950" rIns="68950" bIns="689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5"/>
            </a:p>
          </p:txBody>
        </p:sp>
      </p:grpSp>
      <p:grpSp>
        <p:nvGrpSpPr>
          <p:cNvPr id="120" name="Google Shape;120;p15"/>
          <p:cNvGrpSpPr/>
          <p:nvPr/>
        </p:nvGrpSpPr>
        <p:grpSpPr>
          <a:xfrm>
            <a:off x="2738609" y="752485"/>
            <a:ext cx="1368538" cy="1688998"/>
            <a:chOff x="4125138" y="752475"/>
            <a:chExt cx="1368538" cy="1688998"/>
          </a:xfrm>
        </p:grpSpPr>
        <p:pic>
          <p:nvPicPr>
            <p:cNvPr id="121" name="Google Shape;121;p15"/>
            <p:cNvPicPr preferRelativeResize="0"/>
            <p:nvPr/>
          </p:nvPicPr>
          <p:blipFill rotWithShape="1">
            <a:blip r:embed="rId5">
              <a:alphaModFix/>
            </a:blip>
            <a:srcRect l="56298" r="4102" b="42492"/>
            <a:stretch/>
          </p:blipFill>
          <p:spPr>
            <a:xfrm>
              <a:off x="4125138" y="1052023"/>
              <a:ext cx="1280074" cy="138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5"/>
            <p:cNvSpPr txBox="1"/>
            <p:nvPr/>
          </p:nvSpPr>
          <p:spPr>
            <a:xfrm>
              <a:off x="4192875" y="752475"/>
              <a:ext cx="13008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GLP2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237748" y="1055150"/>
            <a:ext cx="1058051" cy="3197750"/>
            <a:chOff x="237748" y="1055150"/>
            <a:chExt cx="1058051" cy="3197750"/>
          </a:xfrm>
        </p:grpSpPr>
        <p:pic>
          <p:nvPicPr>
            <p:cNvPr id="124" name="Google Shape;124;p15"/>
            <p:cNvPicPr preferRelativeResize="0"/>
            <p:nvPr/>
          </p:nvPicPr>
          <p:blipFill rotWithShape="1">
            <a:blip r:embed="rId6">
              <a:alphaModFix/>
            </a:blip>
            <a:srcRect l="45722" t="2887" r="33438" b="7143"/>
            <a:stretch/>
          </p:blipFill>
          <p:spPr>
            <a:xfrm>
              <a:off x="237748" y="1055150"/>
              <a:ext cx="1058051" cy="3197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" name="Google Shape;125;p15"/>
            <p:cNvGrpSpPr/>
            <p:nvPr/>
          </p:nvGrpSpPr>
          <p:grpSpPr>
            <a:xfrm>
              <a:off x="525789" y="2184294"/>
              <a:ext cx="533686" cy="1357306"/>
              <a:chOff x="4113016" y="876466"/>
              <a:chExt cx="533686" cy="1357306"/>
            </a:xfrm>
          </p:grpSpPr>
          <p:pic>
            <p:nvPicPr>
              <p:cNvPr id="126" name="Google Shape;126;p15" title="Screen Shot 2025-11-04 at 2.49.40 PM.png"/>
              <p:cNvPicPr preferRelativeResize="0"/>
              <p:nvPr/>
            </p:nvPicPr>
            <p:blipFill rotWithShape="1">
              <a:blip r:embed="rId7">
                <a:alphaModFix/>
              </a:blip>
              <a:srcRect l="9942" r="10261"/>
              <a:stretch/>
            </p:blipFill>
            <p:spPr>
              <a:xfrm>
                <a:off x="4159777" y="949297"/>
                <a:ext cx="486925" cy="1284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7" name="Google Shape;127;p15"/>
              <p:cNvGrpSpPr/>
              <p:nvPr/>
            </p:nvGrpSpPr>
            <p:grpSpPr>
              <a:xfrm>
                <a:off x="4113016" y="876466"/>
                <a:ext cx="426368" cy="404487"/>
                <a:chOff x="506775" y="3614993"/>
                <a:chExt cx="449044" cy="426000"/>
              </a:xfrm>
            </p:grpSpPr>
            <p:sp>
              <p:nvSpPr>
                <p:cNvPr id="128" name="Google Shape;128;p15"/>
                <p:cNvSpPr/>
                <p:nvPr/>
              </p:nvSpPr>
              <p:spPr>
                <a:xfrm>
                  <a:off x="506775" y="3614993"/>
                  <a:ext cx="426000" cy="426000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noFill/>
                </a:ln>
              </p:spPr>
              <p:txBody>
                <a:bodyPr spcFirstLastPara="1" wrap="square" lIns="86825" tIns="86825" rIns="86825" bIns="868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49"/>
                </a:p>
              </p:txBody>
            </p:sp>
            <p:sp>
              <p:nvSpPr>
                <p:cNvPr id="129" name="Google Shape;129;p15"/>
                <p:cNvSpPr txBox="1"/>
                <p:nvPr/>
              </p:nvSpPr>
              <p:spPr>
                <a:xfrm>
                  <a:off x="529819" y="3658650"/>
                  <a:ext cx="4260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6825" tIns="86825" rIns="86825" bIns="868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50">
                      <a:solidFill>
                        <a:schemeClr val="dk2"/>
                      </a:solidFill>
                    </a:rPr>
                    <a:t>Be</a:t>
                  </a:r>
                  <a:r>
                    <a:rPr lang="en" sz="950" baseline="30000">
                      <a:solidFill>
                        <a:schemeClr val="dk2"/>
                      </a:solidFill>
                    </a:rPr>
                    <a:t>2+</a:t>
                  </a:r>
                  <a:endParaRPr sz="950" baseline="30000">
                    <a:solidFill>
                      <a:schemeClr val="dk2"/>
                    </a:solidFill>
                  </a:endParaRPr>
                </a:p>
              </p:txBody>
            </p:sp>
          </p:grpSp>
        </p:grpSp>
      </p:grpSp>
      <p:grpSp>
        <p:nvGrpSpPr>
          <p:cNvPr id="130" name="Google Shape;130;p15"/>
          <p:cNvGrpSpPr/>
          <p:nvPr/>
        </p:nvGrpSpPr>
        <p:grpSpPr>
          <a:xfrm>
            <a:off x="1323012" y="1064675"/>
            <a:ext cx="1058051" cy="3197750"/>
            <a:chOff x="1323012" y="1064675"/>
            <a:chExt cx="1058051" cy="3197750"/>
          </a:xfrm>
        </p:grpSpPr>
        <p:pic>
          <p:nvPicPr>
            <p:cNvPr id="131" name="Google Shape;131;p15"/>
            <p:cNvPicPr preferRelativeResize="0"/>
            <p:nvPr/>
          </p:nvPicPr>
          <p:blipFill rotWithShape="1">
            <a:blip r:embed="rId6">
              <a:alphaModFix/>
            </a:blip>
            <a:srcRect l="45722" t="2887" r="33438" b="7143"/>
            <a:stretch/>
          </p:blipFill>
          <p:spPr>
            <a:xfrm>
              <a:off x="1323012" y="1064675"/>
              <a:ext cx="1058051" cy="319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5" title="Screen Shot 2025-11-04 at 2.50.03 PM.png"/>
            <p:cNvPicPr preferRelativeResize="0"/>
            <p:nvPr/>
          </p:nvPicPr>
          <p:blipFill rotWithShape="1">
            <a:blip r:embed="rId8">
              <a:alphaModFix/>
            </a:blip>
            <a:srcRect r="4552"/>
            <a:stretch/>
          </p:blipFill>
          <p:spPr>
            <a:xfrm>
              <a:off x="1604825" y="2434175"/>
              <a:ext cx="582750" cy="783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3" name="Google Shape;133;p15"/>
            <p:cNvGrpSpPr/>
            <p:nvPr/>
          </p:nvGrpSpPr>
          <p:grpSpPr>
            <a:xfrm>
              <a:off x="1611053" y="2214230"/>
              <a:ext cx="426368" cy="404487"/>
              <a:chOff x="506775" y="3614993"/>
              <a:chExt cx="449044" cy="426000"/>
            </a:xfrm>
          </p:grpSpPr>
          <p:sp>
            <p:nvSpPr>
              <p:cNvPr id="134" name="Google Shape;134;p15"/>
              <p:cNvSpPr/>
              <p:nvPr/>
            </p:nvSpPr>
            <p:spPr>
              <a:xfrm>
                <a:off x="506775" y="3614993"/>
                <a:ext cx="426000" cy="4260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86825" tIns="86825" rIns="86825" bIns="868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49"/>
              </a:p>
            </p:txBody>
          </p:sp>
          <p:sp>
            <p:nvSpPr>
              <p:cNvPr id="135" name="Google Shape;135;p15"/>
              <p:cNvSpPr txBox="1"/>
              <p:nvPr/>
            </p:nvSpPr>
            <p:spPr>
              <a:xfrm>
                <a:off x="529819" y="3658650"/>
                <a:ext cx="426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6825" tIns="86825" rIns="86825" bIns="868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50">
                    <a:solidFill>
                      <a:schemeClr val="dk2"/>
                    </a:solidFill>
                  </a:rPr>
                  <a:t>Be</a:t>
                </a:r>
                <a:r>
                  <a:rPr lang="en" sz="950" baseline="30000">
                    <a:solidFill>
                      <a:schemeClr val="dk2"/>
                    </a:solidFill>
                  </a:rPr>
                  <a:t>2+</a:t>
                </a:r>
                <a:endParaRPr sz="950" baseline="30000">
                  <a:solidFill>
                    <a:schemeClr val="dk2"/>
                  </a:solidFill>
                </a:endParaRPr>
              </a:p>
            </p:txBody>
          </p:sp>
        </p:grpSp>
      </p:grpSp>
      <p:grpSp>
        <p:nvGrpSpPr>
          <p:cNvPr id="136" name="Google Shape;136;p15"/>
          <p:cNvGrpSpPr/>
          <p:nvPr/>
        </p:nvGrpSpPr>
        <p:grpSpPr>
          <a:xfrm>
            <a:off x="2409448" y="1063363"/>
            <a:ext cx="1058051" cy="3197750"/>
            <a:chOff x="237748" y="1055150"/>
            <a:chExt cx="1058051" cy="3197750"/>
          </a:xfrm>
        </p:grpSpPr>
        <p:pic>
          <p:nvPicPr>
            <p:cNvPr id="137" name="Google Shape;137;p15"/>
            <p:cNvPicPr preferRelativeResize="0"/>
            <p:nvPr/>
          </p:nvPicPr>
          <p:blipFill rotWithShape="1">
            <a:blip r:embed="rId6">
              <a:alphaModFix/>
            </a:blip>
            <a:srcRect l="45722" t="2887" r="33438" b="7143"/>
            <a:stretch/>
          </p:blipFill>
          <p:spPr>
            <a:xfrm>
              <a:off x="237748" y="1055150"/>
              <a:ext cx="1058051" cy="3197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" name="Google Shape;138;p15"/>
            <p:cNvGrpSpPr/>
            <p:nvPr/>
          </p:nvGrpSpPr>
          <p:grpSpPr>
            <a:xfrm>
              <a:off x="525789" y="2184294"/>
              <a:ext cx="533686" cy="1357306"/>
              <a:chOff x="4113016" y="876466"/>
              <a:chExt cx="533686" cy="1357306"/>
            </a:xfrm>
          </p:grpSpPr>
          <p:pic>
            <p:nvPicPr>
              <p:cNvPr id="139" name="Google Shape;139;p15" title="Screen Shot 2025-11-04 at 2.49.40 PM.png"/>
              <p:cNvPicPr preferRelativeResize="0"/>
              <p:nvPr/>
            </p:nvPicPr>
            <p:blipFill rotWithShape="1">
              <a:blip r:embed="rId7">
                <a:alphaModFix/>
              </a:blip>
              <a:srcRect l="9942" r="10261"/>
              <a:stretch/>
            </p:blipFill>
            <p:spPr>
              <a:xfrm>
                <a:off x="4159777" y="949297"/>
                <a:ext cx="486925" cy="1284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0" name="Google Shape;140;p15"/>
              <p:cNvGrpSpPr/>
              <p:nvPr/>
            </p:nvGrpSpPr>
            <p:grpSpPr>
              <a:xfrm>
                <a:off x="4113016" y="876466"/>
                <a:ext cx="531199" cy="404487"/>
                <a:chOff x="506775" y="3614993"/>
                <a:chExt cx="559452" cy="426000"/>
              </a:xfrm>
            </p:grpSpPr>
            <p:sp>
              <p:nvSpPr>
                <p:cNvPr id="141" name="Google Shape;141;p15"/>
                <p:cNvSpPr/>
                <p:nvPr/>
              </p:nvSpPr>
              <p:spPr>
                <a:xfrm>
                  <a:off x="506775" y="3614993"/>
                  <a:ext cx="426000" cy="4260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txBody>
                <a:bodyPr spcFirstLastPara="1" wrap="square" lIns="86825" tIns="86825" rIns="86825" bIns="868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49"/>
                </a:p>
              </p:txBody>
            </p:sp>
            <p:sp>
              <p:nvSpPr>
                <p:cNvPr id="142" name="Google Shape;142;p15"/>
                <p:cNvSpPr txBox="1"/>
                <p:nvPr/>
              </p:nvSpPr>
              <p:spPr>
                <a:xfrm>
                  <a:off x="529827" y="3658641"/>
                  <a:ext cx="5364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6825" tIns="86825" rIns="86825" bIns="868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50">
                      <a:solidFill>
                        <a:schemeClr val="lt1"/>
                      </a:solidFill>
                    </a:rPr>
                    <a:t>Ca</a:t>
                  </a:r>
                  <a:r>
                    <a:rPr lang="en" sz="950" baseline="30000">
                      <a:solidFill>
                        <a:schemeClr val="lt1"/>
                      </a:solidFill>
                    </a:rPr>
                    <a:t>2+</a:t>
                  </a:r>
                  <a:endParaRPr sz="950" baseline="30000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grpSp>
        <p:nvGrpSpPr>
          <p:cNvPr id="143" name="Google Shape;143;p15"/>
          <p:cNvGrpSpPr/>
          <p:nvPr/>
        </p:nvGrpSpPr>
        <p:grpSpPr>
          <a:xfrm>
            <a:off x="3494712" y="1072888"/>
            <a:ext cx="1058051" cy="3197750"/>
            <a:chOff x="1323012" y="1064675"/>
            <a:chExt cx="1058051" cy="3197750"/>
          </a:xfrm>
        </p:grpSpPr>
        <p:pic>
          <p:nvPicPr>
            <p:cNvPr id="144" name="Google Shape;144;p15"/>
            <p:cNvPicPr preferRelativeResize="0"/>
            <p:nvPr/>
          </p:nvPicPr>
          <p:blipFill rotWithShape="1">
            <a:blip r:embed="rId6">
              <a:alphaModFix/>
            </a:blip>
            <a:srcRect l="45722" t="2887" r="33438" b="7143"/>
            <a:stretch/>
          </p:blipFill>
          <p:spPr>
            <a:xfrm>
              <a:off x="1323012" y="1064675"/>
              <a:ext cx="1058051" cy="319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5" title="Screen Shot 2025-11-04 at 2.50.03 PM.png"/>
            <p:cNvPicPr preferRelativeResize="0"/>
            <p:nvPr/>
          </p:nvPicPr>
          <p:blipFill rotWithShape="1">
            <a:blip r:embed="rId8">
              <a:alphaModFix/>
            </a:blip>
            <a:srcRect r="4552"/>
            <a:stretch/>
          </p:blipFill>
          <p:spPr>
            <a:xfrm>
              <a:off x="1604825" y="2434175"/>
              <a:ext cx="582750" cy="783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" name="Google Shape;146;p15"/>
            <p:cNvGrpSpPr/>
            <p:nvPr/>
          </p:nvGrpSpPr>
          <p:grpSpPr>
            <a:xfrm>
              <a:off x="1611053" y="2214230"/>
              <a:ext cx="531181" cy="404487"/>
              <a:chOff x="506775" y="3614993"/>
              <a:chExt cx="559432" cy="426000"/>
            </a:xfrm>
          </p:grpSpPr>
          <p:sp>
            <p:nvSpPr>
              <p:cNvPr id="147" name="Google Shape;147;p15"/>
              <p:cNvSpPr/>
              <p:nvPr/>
            </p:nvSpPr>
            <p:spPr>
              <a:xfrm>
                <a:off x="506775" y="3614993"/>
                <a:ext cx="426000" cy="426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86825" tIns="86825" rIns="86825" bIns="868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49"/>
              </a:p>
            </p:txBody>
          </p:sp>
          <p:sp>
            <p:nvSpPr>
              <p:cNvPr id="148" name="Google Shape;148;p15"/>
              <p:cNvSpPr txBox="1"/>
              <p:nvPr/>
            </p:nvSpPr>
            <p:spPr>
              <a:xfrm>
                <a:off x="529807" y="3658656"/>
                <a:ext cx="536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6825" tIns="86825" rIns="86825" bIns="868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50">
                    <a:solidFill>
                      <a:schemeClr val="lt1"/>
                    </a:solidFill>
                  </a:rPr>
                  <a:t>Ca</a:t>
                </a:r>
                <a:r>
                  <a:rPr lang="en" sz="950" baseline="30000">
                    <a:solidFill>
                      <a:schemeClr val="lt1"/>
                    </a:solidFill>
                  </a:rPr>
                  <a:t>2+</a:t>
                </a:r>
                <a:endParaRPr sz="950" baseline="300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49" name="Google Shape;149;p15"/>
          <p:cNvGrpSpPr/>
          <p:nvPr/>
        </p:nvGrpSpPr>
        <p:grpSpPr>
          <a:xfrm>
            <a:off x="4579975" y="1184963"/>
            <a:ext cx="4536450" cy="2773575"/>
            <a:chOff x="4579975" y="1184963"/>
            <a:chExt cx="4536450" cy="2773575"/>
          </a:xfrm>
        </p:grpSpPr>
        <p:grpSp>
          <p:nvGrpSpPr>
            <p:cNvPr id="150" name="Google Shape;150;p15"/>
            <p:cNvGrpSpPr/>
            <p:nvPr/>
          </p:nvGrpSpPr>
          <p:grpSpPr>
            <a:xfrm>
              <a:off x="4579975" y="1184963"/>
              <a:ext cx="4536450" cy="2773575"/>
              <a:chOff x="4579975" y="1184963"/>
              <a:chExt cx="4536450" cy="2773575"/>
            </a:xfrm>
          </p:grpSpPr>
          <p:pic>
            <p:nvPicPr>
              <p:cNvPr id="151" name="Google Shape;151;p15" title="ITC_diagram_sample_data.jpg"/>
              <p:cNvPicPr preferRelativeResize="0"/>
              <p:nvPr/>
            </p:nvPicPr>
            <p:blipFill rotWithShape="1">
              <a:blip r:embed="rId9">
                <a:alphaModFix/>
              </a:blip>
              <a:srcRect t="2093" b="58"/>
              <a:stretch/>
            </p:blipFill>
            <p:spPr>
              <a:xfrm>
                <a:off x="4579975" y="1184963"/>
                <a:ext cx="4536450" cy="2496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" name="Google Shape;152;p15"/>
              <p:cNvSpPr txBox="1"/>
              <p:nvPr/>
            </p:nvSpPr>
            <p:spPr>
              <a:xfrm>
                <a:off x="4579975" y="3681638"/>
                <a:ext cx="30000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https://cmi.hms.harvard.edu/isothermal-titration-calorimetry</a:t>
                </a:r>
                <a:endParaRPr sz="600"/>
              </a:p>
            </p:txBody>
          </p:sp>
        </p:grpSp>
        <p:sp>
          <p:nvSpPr>
            <p:cNvPr id="153" name="Google Shape;153;p15"/>
            <p:cNvSpPr txBox="1"/>
            <p:nvPr/>
          </p:nvSpPr>
          <p:spPr>
            <a:xfrm>
              <a:off x="5027828" y="1762588"/>
              <a:ext cx="1058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(Ion solution)</a:t>
              </a:r>
              <a:endParaRPr sz="8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311700" y="180783"/>
            <a:ext cx="85206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Experimental Data Confirms: Beryllium Binds Stronger Than Calcium</a:t>
            </a:r>
            <a:endParaRPr sz="1600" b="1"/>
          </a:p>
        </p:txBody>
      </p:sp>
      <p:grpSp>
        <p:nvGrpSpPr>
          <p:cNvPr id="159" name="Google Shape;159;p16"/>
          <p:cNvGrpSpPr/>
          <p:nvPr/>
        </p:nvGrpSpPr>
        <p:grpSpPr>
          <a:xfrm>
            <a:off x="3391183" y="2739250"/>
            <a:ext cx="3470660" cy="2130129"/>
            <a:chOff x="3391183" y="2739250"/>
            <a:chExt cx="3470660" cy="2130129"/>
          </a:xfrm>
        </p:grpSpPr>
        <p:sp>
          <p:nvSpPr>
            <p:cNvPr id="160" name="Google Shape;160;p16"/>
            <p:cNvSpPr/>
            <p:nvPr/>
          </p:nvSpPr>
          <p:spPr>
            <a:xfrm rot="5400000">
              <a:off x="4823675" y="2955100"/>
              <a:ext cx="632700" cy="20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80700" tIns="80700" rIns="80700" bIns="80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35"/>
            </a:p>
          </p:txBody>
        </p:sp>
        <p:grpSp>
          <p:nvGrpSpPr>
            <p:cNvPr id="161" name="Google Shape;161;p16"/>
            <p:cNvGrpSpPr/>
            <p:nvPr/>
          </p:nvGrpSpPr>
          <p:grpSpPr>
            <a:xfrm>
              <a:off x="3391183" y="3378514"/>
              <a:ext cx="3470660" cy="1490866"/>
              <a:chOff x="3075519" y="3431735"/>
              <a:chExt cx="2368404" cy="1017309"/>
            </a:xfrm>
          </p:grpSpPr>
          <p:grpSp>
            <p:nvGrpSpPr>
              <p:cNvPr id="162" name="Google Shape;162;p16"/>
              <p:cNvGrpSpPr/>
              <p:nvPr/>
            </p:nvGrpSpPr>
            <p:grpSpPr>
              <a:xfrm>
                <a:off x="3075519" y="3431735"/>
                <a:ext cx="2368404" cy="1017309"/>
                <a:chOff x="5730825" y="2092100"/>
                <a:chExt cx="2023067" cy="868975"/>
              </a:xfrm>
            </p:grpSpPr>
            <p:pic>
              <p:nvPicPr>
                <p:cNvPr id="163" name="Google Shape;163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r="70086"/>
                <a:stretch/>
              </p:blipFill>
              <p:spPr>
                <a:xfrm>
                  <a:off x="5730825" y="2092100"/>
                  <a:ext cx="1028851" cy="868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" name="Google Shape;164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71094"/>
                <a:stretch/>
              </p:blipFill>
              <p:spPr>
                <a:xfrm>
                  <a:off x="6759666" y="2092100"/>
                  <a:ext cx="994226" cy="868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65" name="Google Shape;165;p16"/>
              <p:cNvSpPr/>
              <p:nvPr/>
            </p:nvSpPr>
            <p:spPr>
              <a:xfrm>
                <a:off x="3140175" y="3644075"/>
                <a:ext cx="2249100" cy="313500"/>
              </a:xfrm>
              <a:prstGeom prst="rect">
                <a:avLst/>
              </a:prstGeom>
              <a:noFill/>
              <a:ln w="27900" cap="flat" cmpd="sng">
                <a:solidFill>
                  <a:srgbClr val="99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3975" tIns="133975" rIns="133975" bIns="1339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51"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3139950" y="3957575"/>
                <a:ext cx="2249100" cy="442500"/>
              </a:xfrm>
              <a:prstGeom prst="rect">
                <a:avLst/>
              </a:prstGeom>
              <a:noFill/>
              <a:ln w="27900" cap="flat" cmpd="sng">
                <a:solidFill>
                  <a:srgbClr val="99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3975" tIns="133975" rIns="133975" bIns="1339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51"/>
              </a:p>
            </p:txBody>
          </p:sp>
        </p:grpSp>
      </p:grpSp>
      <p:grpSp>
        <p:nvGrpSpPr>
          <p:cNvPr id="167" name="Google Shape;167;p16"/>
          <p:cNvGrpSpPr/>
          <p:nvPr/>
        </p:nvGrpSpPr>
        <p:grpSpPr>
          <a:xfrm>
            <a:off x="1853249" y="831364"/>
            <a:ext cx="5416660" cy="2062419"/>
            <a:chOff x="1853249" y="831364"/>
            <a:chExt cx="5416660" cy="2062419"/>
          </a:xfrm>
        </p:grpSpPr>
        <p:grpSp>
          <p:nvGrpSpPr>
            <p:cNvPr id="168" name="Google Shape;168;p16"/>
            <p:cNvGrpSpPr/>
            <p:nvPr/>
          </p:nvGrpSpPr>
          <p:grpSpPr>
            <a:xfrm>
              <a:off x="2819148" y="879001"/>
              <a:ext cx="4441217" cy="2014781"/>
              <a:chOff x="2411975" y="2695663"/>
              <a:chExt cx="3076700" cy="1395761"/>
            </a:xfrm>
          </p:grpSpPr>
          <p:pic>
            <p:nvPicPr>
              <p:cNvPr id="169" name="Google Shape;169;p16"/>
              <p:cNvPicPr preferRelativeResize="0"/>
              <p:nvPr/>
            </p:nvPicPr>
            <p:blipFill rotWithShape="1">
              <a:blip r:embed="rId4">
                <a:alphaModFix/>
              </a:blip>
              <a:srcRect t="8575"/>
              <a:stretch/>
            </p:blipFill>
            <p:spPr>
              <a:xfrm>
                <a:off x="2411975" y="2695675"/>
                <a:ext cx="1975677" cy="13957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16"/>
              <p:cNvPicPr preferRelativeResize="0"/>
              <p:nvPr/>
            </p:nvPicPr>
            <p:blipFill rotWithShape="1">
              <a:blip r:embed="rId5">
                <a:alphaModFix/>
              </a:blip>
              <a:srcRect t="10515" b="4817"/>
              <a:stretch/>
            </p:blipFill>
            <p:spPr>
              <a:xfrm>
                <a:off x="4277024" y="2695663"/>
                <a:ext cx="1211651" cy="13353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1" name="Google Shape;171;p16"/>
            <p:cNvSpPr/>
            <p:nvPr/>
          </p:nvSpPr>
          <p:spPr>
            <a:xfrm>
              <a:off x="1853249" y="2113050"/>
              <a:ext cx="852000" cy="270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80700" tIns="80700" rIns="80700" bIns="80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35"/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4574247" y="831364"/>
              <a:ext cx="1026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</a:rPr>
                <a:t>Experiment</a:t>
              </a:r>
              <a:endParaRPr sz="1200">
                <a:solidFill>
                  <a:srgbClr val="FF0000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FF"/>
                  </a:solidFill>
                </a:rPr>
                <a:t>Control</a:t>
              </a:r>
              <a:endParaRPr sz="1200">
                <a:solidFill>
                  <a:srgbClr val="0000FF"/>
                </a:solidFill>
              </a:endParaRPr>
            </a:p>
          </p:txBody>
        </p:sp>
        <p:sp>
          <p:nvSpPr>
            <p:cNvPr id="173" name="Google Shape;173;p16"/>
            <p:cNvSpPr txBox="1"/>
            <p:nvPr/>
          </p:nvSpPr>
          <p:spPr>
            <a:xfrm>
              <a:off x="6243609" y="1306039"/>
              <a:ext cx="102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</a:rPr>
                <a:t>Heat data</a:t>
              </a:r>
              <a:endParaRPr sz="1200">
                <a:solidFill>
                  <a:srgbClr val="0000FF"/>
                </a:solidFill>
              </a:endParaRPr>
            </a:p>
          </p:txBody>
        </p:sp>
      </p:grpSp>
      <p:grpSp>
        <p:nvGrpSpPr>
          <p:cNvPr id="174" name="Google Shape;174;p16"/>
          <p:cNvGrpSpPr/>
          <p:nvPr/>
        </p:nvGrpSpPr>
        <p:grpSpPr>
          <a:xfrm>
            <a:off x="681298" y="975575"/>
            <a:ext cx="1058051" cy="3197750"/>
            <a:chOff x="237748" y="1055150"/>
            <a:chExt cx="1058051" cy="3197750"/>
          </a:xfrm>
        </p:grpSpPr>
        <p:pic>
          <p:nvPicPr>
            <p:cNvPr id="175" name="Google Shape;175;p16"/>
            <p:cNvPicPr preferRelativeResize="0"/>
            <p:nvPr/>
          </p:nvPicPr>
          <p:blipFill rotWithShape="1">
            <a:blip r:embed="rId6">
              <a:alphaModFix/>
            </a:blip>
            <a:srcRect l="45722" t="2887" r="33438" b="7143"/>
            <a:stretch/>
          </p:blipFill>
          <p:spPr>
            <a:xfrm>
              <a:off x="237748" y="1055150"/>
              <a:ext cx="1058051" cy="3197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6" name="Google Shape;176;p16"/>
            <p:cNvGrpSpPr/>
            <p:nvPr/>
          </p:nvGrpSpPr>
          <p:grpSpPr>
            <a:xfrm>
              <a:off x="525789" y="2184294"/>
              <a:ext cx="533686" cy="1357306"/>
              <a:chOff x="4113016" y="876466"/>
              <a:chExt cx="533686" cy="1357306"/>
            </a:xfrm>
          </p:grpSpPr>
          <p:pic>
            <p:nvPicPr>
              <p:cNvPr id="177" name="Google Shape;177;p16" title="Screen Shot 2025-11-04 at 2.49.40 PM.png"/>
              <p:cNvPicPr preferRelativeResize="0"/>
              <p:nvPr/>
            </p:nvPicPr>
            <p:blipFill rotWithShape="1">
              <a:blip r:embed="rId7">
                <a:alphaModFix/>
              </a:blip>
              <a:srcRect l="9942" r="10261"/>
              <a:stretch/>
            </p:blipFill>
            <p:spPr>
              <a:xfrm>
                <a:off x="4159777" y="949297"/>
                <a:ext cx="486925" cy="1284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8" name="Google Shape;178;p16"/>
              <p:cNvGrpSpPr/>
              <p:nvPr/>
            </p:nvGrpSpPr>
            <p:grpSpPr>
              <a:xfrm>
                <a:off x="4113016" y="876466"/>
                <a:ext cx="426368" cy="404487"/>
                <a:chOff x="506775" y="3614993"/>
                <a:chExt cx="449044" cy="426000"/>
              </a:xfrm>
            </p:grpSpPr>
            <p:sp>
              <p:nvSpPr>
                <p:cNvPr id="179" name="Google Shape;179;p16"/>
                <p:cNvSpPr/>
                <p:nvPr/>
              </p:nvSpPr>
              <p:spPr>
                <a:xfrm>
                  <a:off x="506775" y="3614993"/>
                  <a:ext cx="426000" cy="426000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noFill/>
                </a:ln>
              </p:spPr>
              <p:txBody>
                <a:bodyPr spcFirstLastPara="1" wrap="square" lIns="86825" tIns="86825" rIns="86825" bIns="868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49"/>
                </a:p>
              </p:txBody>
            </p:sp>
            <p:sp>
              <p:nvSpPr>
                <p:cNvPr id="180" name="Google Shape;180;p16"/>
                <p:cNvSpPr txBox="1"/>
                <p:nvPr/>
              </p:nvSpPr>
              <p:spPr>
                <a:xfrm>
                  <a:off x="529819" y="3658650"/>
                  <a:ext cx="4260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86825" tIns="86825" rIns="86825" bIns="868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50">
                      <a:solidFill>
                        <a:schemeClr val="dk2"/>
                      </a:solidFill>
                    </a:rPr>
                    <a:t>Be</a:t>
                  </a:r>
                  <a:r>
                    <a:rPr lang="en" sz="950" baseline="30000">
                      <a:solidFill>
                        <a:schemeClr val="dk2"/>
                      </a:solidFill>
                    </a:rPr>
                    <a:t>2+</a:t>
                  </a:r>
                  <a:endParaRPr sz="950" baseline="30000">
                    <a:solidFill>
                      <a:schemeClr val="dk2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>
            <a:spLocks noGrp="1"/>
          </p:cNvSpPr>
          <p:nvPr>
            <p:ph type="title"/>
          </p:nvPr>
        </p:nvSpPr>
        <p:spPr>
          <a:xfrm>
            <a:off x="311625" y="182376"/>
            <a:ext cx="59097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/>
          </a:p>
        </p:txBody>
      </p:sp>
      <p:pic>
        <p:nvPicPr>
          <p:cNvPr id="186" name="Google Shape;1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500" y="998300"/>
            <a:ext cx="3575774" cy="33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00" y="1067930"/>
            <a:ext cx="4057999" cy="16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550" y="2972493"/>
            <a:ext cx="1727051" cy="926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17"/>
          <p:cNvGrpSpPr/>
          <p:nvPr/>
        </p:nvGrpSpPr>
        <p:grpSpPr>
          <a:xfrm>
            <a:off x="5691787" y="1357676"/>
            <a:ext cx="708000" cy="348033"/>
            <a:chOff x="5691787" y="1357676"/>
            <a:chExt cx="708000" cy="348033"/>
          </a:xfrm>
        </p:grpSpPr>
        <p:sp>
          <p:nvSpPr>
            <p:cNvPr id="190" name="Google Shape;190;p17"/>
            <p:cNvSpPr/>
            <p:nvPr/>
          </p:nvSpPr>
          <p:spPr>
            <a:xfrm>
              <a:off x="5691787" y="1479510"/>
              <a:ext cx="708000" cy="22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 txBox="1"/>
            <p:nvPr/>
          </p:nvSpPr>
          <p:spPr>
            <a:xfrm>
              <a:off x="5775943" y="1357676"/>
              <a:ext cx="539700" cy="22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rmin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192" name="Google Shape;192;p17"/>
          <p:cNvGrpSpPr/>
          <p:nvPr/>
        </p:nvGrpSpPr>
        <p:grpSpPr>
          <a:xfrm>
            <a:off x="5774550" y="2484721"/>
            <a:ext cx="708000" cy="309051"/>
            <a:chOff x="5674369" y="1357676"/>
            <a:chExt cx="708000" cy="309051"/>
          </a:xfrm>
        </p:grpSpPr>
        <p:sp>
          <p:nvSpPr>
            <p:cNvPr id="193" name="Google Shape;193;p17"/>
            <p:cNvSpPr/>
            <p:nvPr/>
          </p:nvSpPr>
          <p:spPr>
            <a:xfrm>
              <a:off x="5674369" y="1505627"/>
              <a:ext cx="708000" cy="16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 txBox="1"/>
            <p:nvPr/>
          </p:nvSpPr>
          <p:spPr>
            <a:xfrm>
              <a:off x="5775943" y="1357676"/>
              <a:ext cx="539700" cy="22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rmin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195" name="Google Shape;195;p17"/>
          <p:cNvGrpSpPr/>
          <p:nvPr/>
        </p:nvGrpSpPr>
        <p:grpSpPr>
          <a:xfrm>
            <a:off x="6115562" y="3968678"/>
            <a:ext cx="539704" cy="309059"/>
            <a:chOff x="5767240" y="1357676"/>
            <a:chExt cx="539704" cy="309059"/>
          </a:xfrm>
        </p:grpSpPr>
        <p:sp>
          <p:nvSpPr>
            <p:cNvPr id="196" name="Google Shape;196;p17"/>
            <p:cNvSpPr/>
            <p:nvPr/>
          </p:nvSpPr>
          <p:spPr>
            <a:xfrm>
              <a:off x="5767244" y="1505636"/>
              <a:ext cx="539700" cy="16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 txBox="1"/>
            <p:nvPr/>
          </p:nvSpPr>
          <p:spPr>
            <a:xfrm>
              <a:off x="5767240" y="1357676"/>
              <a:ext cx="539700" cy="22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rmin*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sp>
        <p:nvSpPr>
          <p:cNvPr id="198" name="Google Shape;198;p17"/>
          <p:cNvSpPr txBox="1"/>
          <p:nvPr/>
        </p:nvSpPr>
        <p:spPr>
          <a:xfrm>
            <a:off x="1626375" y="690425"/>
            <a:ext cx="21264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CHARMM forcefield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5741175" y="690425"/>
            <a:ext cx="21264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Optimisation pipeline</a:t>
            </a:r>
            <a:endParaRPr sz="12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311700" y="206900"/>
            <a:ext cx="8520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ΔG is highly dependent on first solvation shell</a:t>
            </a:r>
            <a:endParaRPr sz="1600" b="1"/>
          </a:p>
        </p:txBody>
      </p:sp>
      <p:grpSp>
        <p:nvGrpSpPr>
          <p:cNvPr id="205" name="Google Shape;205;p18"/>
          <p:cNvGrpSpPr/>
          <p:nvPr/>
        </p:nvGrpSpPr>
        <p:grpSpPr>
          <a:xfrm>
            <a:off x="4877303" y="1137350"/>
            <a:ext cx="2085572" cy="3218625"/>
            <a:chOff x="4877303" y="1137350"/>
            <a:chExt cx="2085572" cy="3218625"/>
          </a:xfrm>
        </p:grpSpPr>
        <p:sp>
          <p:nvSpPr>
            <p:cNvPr id="206" name="Google Shape;206;p18"/>
            <p:cNvSpPr/>
            <p:nvPr/>
          </p:nvSpPr>
          <p:spPr>
            <a:xfrm>
              <a:off x="4877303" y="2504626"/>
              <a:ext cx="362700" cy="115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80700" tIns="80700" rIns="80700" bIns="80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35"/>
            </a:p>
          </p:txBody>
        </p:sp>
        <p:grpSp>
          <p:nvGrpSpPr>
            <p:cNvPr id="207" name="Google Shape;207;p18"/>
            <p:cNvGrpSpPr/>
            <p:nvPr/>
          </p:nvGrpSpPr>
          <p:grpSpPr>
            <a:xfrm>
              <a:off x="5323813" y="1669775"/>
              <a:ext cx="1238400" cy="2686200"/>
              <a:chOff x="5553075" y="1085850"/>
              <a:chExt cx="1238400" cy="2686200"/>
            </a:xfrm>
          </p:grpSpPr>
          <p:sp>
            <p:nvSpPr>
              <p:cNvPr id="208" name="Google Shape;208;p18"/>
              <p:cNvSpPr/>
              <p:nvPr/>
            </p:nvSpPr>
            <p:spPr>
              <a:xfrm>
                <a:off x="5553075" y="1085850"/>
                <a:ext cx="1238400" cy="2686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9" name="Google Shape;209;p18"/>
              <p:cNvGrpSpPr/>
              <p:nvPr/>
            </p:nvGrpSpPr>
            <p:grpSpPr>
              <a:xfrm>
                <a:off x="5575725" y="1238475"/>
                <a:ext cx="1157725" cy="1057276"/>
                <a:chOff x="5605025" y="1228725"/>
                <a:chExt cx="1157725" cy="1057276"/>
              </a:xfrm>
            </p:grpSpPr>
            <p:pic>
              <p:nvPicPr>
                <p:cNvPr id="210" name="Google Shape;210;p18" title="Screen Shot 2025-11-03 at 10.57.34 PM.png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6819" r="52173" b="64151"/>
                <a:stretch/>
              </p:blipFill>
              <p:spPr>
                <a:xfrm>
                  <a:off x="5696100" y="1304925"/>
                  <a:ext cx="1066650" cy="981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1" name="Google Shape;211;p18"/>
                <p:cNvSpPr/>
                <p:nvPr/>
              </p:nvSpPr>
              <p:spPr>
                <a:xfrm>
                  <a:off x="5605025" y="1228725"/>
                  <a:ext cx="91200" cy="282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18"/>
                <p:cNvSpPr/>
                <p:nvPr/>
              </p:nvSpPr>
              <p:spPr>
                <a:xfrm>
                  <a:off x="6505650" y="1455600"/>
                  <a:ext cx="257100" cy="1953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18"/>
              <p:cNvGrpSpPr/>
              <p:nvPr/>
            </p:nvGrpSpPr>
            <p:grpSpPr>
              <a:xfrm>
                <a:off x="5583775" y="2514150"/>
                <a:ext cx="1181850" cy="1057276"/>
                <a:chOff x="5580900" y="1228725"/>
                <a:chExt cx="1181850" cy="1057276"/>
              </a:xfrm>
            </p:grpSpPr>
            <p:pic>
              <p:nvPicPr>
                <p:cNvPr id="214" name="Google Shape;214;p18" title="Screen Shot 2025-11-03 at 10.57.34 PM.png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5584" r="52171" b="64151"/>
                <a:stretch/>
              </p:blipFill>
              <p:spPr>
                <a:xfrm>
                  <a:off x="5663925" y="1304925"/>
                  <a:ext cx="1098825" cy="981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5" name="Google Shape;215;p18"/>
                <p:cNvSpPr/>
                <p:nvPr/>
              </p:nvSpPr>
              <p:spPr>
                <a:xfrm>
                  <a:off x="5580900" y="1228725"/>
                  <a:ext cx="115200" cy="282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18"/>
                <p:cNvSpPr/>
                <p:nvPr/>
              </p:nvSpPr>
              <p:spPr>
                <a:xfrm>
                  <a:off x="6505650" y="1455600"/>
                  <a:ext cx="257100" cy="1953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7" name="Google Shape;217;p18"/>
              <p:cNvSpPr/>
              <p:nvPr/>
            </p:nvSpPr>
            <p:spPr>
              <a:xfrm>
                <a:off x="6447700" y="2618165"/>
                <a:ext cx="115200" cy="115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18"/>
            <p:cNvSpPr txBox="1"/>
            <p:nvPr/>
          </p:nvSpPr>
          <p:spPr>
            <a:xfrm>
              <a:off x="5039575" y="1137350"/>
              <a:ext cx="19233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dk1"/>
                  </a:solidFill>
                </a:rPr>
                <a:t>FEP Thermodynamic Cycle</a:t>
              </a:r>
              <a:endParaRPr sz="1000" b="1">
                <a:solidFill>
                  <a:schemeClr val="dk2"/>
                </a:solidFill>
              </a:endParaRPr>
            </a:p>
          </p:txBody>
        </p:sp>
      </p:grpSp>
      <p:pic>
        <p:nvPicPr>
          <p:cNvPr id="219" name="Google Shape;219;p18" title="Screen Shot 2025-11-04 at 3.35.0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00" y="1771650"/>
            <a:ext cx="1703500" cy="1728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8"/>
          <p:cNvGrpSpPr/>
          <p:nvPr/>
        </p:nvGrpSpPr>
        <p:grpSpPr>
          <a:xfrm>
            <a:off x="1928578" y="1080938"/>
            <a:ext cx="2881871" cy="3275038"/>
            <a:chOff x="1928578" y="1080938"/>
            <a:chExt cx="2881871" cy="3275038"/>
          </a:xfrm>
        </p:grpSpPr>
        <p:sp>
          <p:nvSpPr>
            <p:cNvPr id="221" name="Google Shape;221;p18"/>
            <p:cNvSpPr txBox="1"/>
            <p:nvPr/>
          </p:nvSpPr>
          <p:spPr>
            <a:xfrm>
              <a:off x="2855100" y="1080938"/>
              <a:ext cx="13536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</a:rPr>
                <a:t>Clustering (k-means)</a:t>
              </a:r>
              <a:endParaRPr sz="1200" b="1">
                <a:solidFill>
                  <a:schemeClr val="dk2"/>
                </a:solidFill>
              </a:endParaRPr>
            </a:p>
          </p:txBody>
        </p:sp>
        <p:grpSp>
          <p:nvGrpSpPr>
            <p:cNvPr id="222" name="Google Shape;222;p18"/>
            <p:cNvGrpSpPr/>
            <p:nvPr/>
          </p:nvGrpSpPr>
          <p:grpSpPr>
            <a:xfrm>
              <a:off x="2227975" y="1618775"/>
              <a:ext cx="2582474" cy="2737200"/>
              <a:chOff x="2227975" y="1618775"/>
              <a:chExt cx="2582474" cy="2737200"/>
            </a:xfrm>
          </p:grpSpPr>
          <p:pic>
            <p:nvPicPr>
              <p:cNvPr id="223" name="Google Shape;223;p18" title="Screen Shot 2025-11-03 at 10.57.34 PM.png"/>
              <p:cNvPicPr preferRelativeResize="0"/>
              <p:nvPr/>
            </p:nvPicPr>
            <p:blipFill rotWithShape="1">
              <a:blip r:embed="rId3">
                <a:alphaModFix/>
              </a:blip>
              <a:srcRect l="1690"/>
              <a:stretch/>
            </p:blipFill>
            <p:spPr>
              <a:xfrm>
                <a:off x="2253350" y="1619249"/>
                <a:ext cx="2557099" cy="27367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4" name="Google Shape;224;p18"/>
              <p:cNvSpPr/>
              <p:nvPr/>
            </p:nvSpPr>
            <p:spPr>
              <a:xfrm>
                <a:off x="2227975" y="1618775"/>
                <a:ext cx="243600" cy="191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3520475" y="1618775"/>
                <a:ext cx="243600" cy="191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3471063" y="2763325"/>
                <a:ext cx="243600" cy="191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2227975" y="2763325"/>
                <a:ext cx="243600" cy="191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18"/>
            <p:cNvSpPr/>
            <p:nvPr/>
          </p:nvSpPr>
          <p:spPr>
            <a:xfrm>
              <a:off x="1928578" y="2504626"/>
              <a:ext cx="362700" cy="115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80700" tIns="80700" rIns="80700" bIns="80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35"/>
            </a:p>
          </p:txBody>
        </p:sp>
      </p:grpSp>
      <p:sp>
        <p:nvSpPr>
          <p:cNvPr id="229" name="Google Shape;229;p18"/>
          <p:cNvSpPr/>
          <p:nvPr/>
        </p:nvSpPr>
        <p:spPr>
          <a:xfrm>
            <a:off x="6646028" y="2504626"/>
            <a:ext cx="362700" cy="11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80700" tIns="80700" rIns="80700" bIns="80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35"/>
          </a:p>
        </p:txBody>
      </p:sp>
      <p:grpSp>
        <p:nvGrpSpPr>
          <p:cNvPr id="230" name="Google Shape;230;p18"/>
          <p:cNvGrpSpPr/>
          <p:nvPr/>
        </p:nvGrpSpPr>
        <p:grpSpPr>
          <a:xfrm>
            <a:off x="6888874" y="948748"/>
            <a:ext cx="2109524" cy="3583938"/>
            <a:chOff x="6888874" y="948748"/>
            <a:chExt cx="2109524" cy="3583938"/>
          </a:xfrm>
        </p:grpSpPr>
        <p:sp>
          <p:nvSpPr>
            <p:cNvPr id="231" name="Google Shape;231;p18"/>
            <p:cNvSpPr/>
            <p:nvPr/>
          </p:nvSpPr>
          <p:spPr>
            <a:xfrm>
              <a:off x="7073975" y="1817387"/>
              <a:ext cx="97800" cy="61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18"/>
            <p:cNvGrpSpPr/>
            <p:nvPr/>
          </p:nvGrpSpPr>
          <p:grpSpPr>
            <a:xfrm>
              <a:off x="6888874" y="2764304"/>
              <a:ext cx="2068777" cy="1768382"/>
              <a:chOff x="6888874" y="2976197"/>
              <a:chExt cx="2068777" cy="1768382"/>
            </a:xfrm>
          </p:grpSpPr>
          <p:pic>
            <p:nvPicPr>
              <p:cNvPr id="233" name="Google Shape;233;p18" title="delG_cal_water.png"/>
              <p:cNvPicPr preferRelativeResize="0"/>
              <p:nvPr/>
            </p:nvPicPr>
            <p:blipFill rotWithShape="1">
              <a:blip r:embed="rId5">
                <a:alphaModFix/>
              </a:blip>
              <a:srcRect t="3332" b="3323"/>
              <a:stretch/>
            </p:blipFill>
            <p:spPr>
              <a:xfrm>
                <a:off x="7019875" y="3207025"/>
                <a:ext cx="1937777" cy="1292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8"/>
              <p:cNvSpPr txBox="1"/>
              <p:nvPr/>
            </p:nvSpPr>
            <p:spPr>
              <a:xfrm>
                <a:off x="8161651" y="4137040"/>
                <a:ext cx="213300" cy="22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F0000"/>
                    </a:solidFill>
                  </a:rPr>
                  <a:t>*</a:t>
                </a:r>
                <a:endParaRPr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7049525" y="3499025"/>
                <a:ext cx="97800" cy="61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8"/>
              <p:cNvSpPr txBox="1"/>
              <p:nvPr/>
            </p:nvSpPr>
            <p:spPr>
              <a:xfrm rot="-5399202">
                <a:off x="6467374" y="3417183"/>
                <a:ext cx="1292100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2"/>
                    </a:solidFill>
                  </a:rPr>
                  <a:t>ΔG (kCal/mol)</a:t>
                </a:r>
                <a:endParaRPr sz="1000">
                  <a:solidFill>
                    <a:schemeClr val="dk2"/>
                  </a:solidFill>
                </a:endParaRPr>
              </a:p>
            </p:txBody>
          </p:sp>
          <p:sp>
            <p:nvSpPr>
              <p:cNvPr id="237" name="Google Shape;237;p18"/>
              <p:cNvSpPr/>
              <p:nvPr/>
            </p:nvSpPr>
            <p:spPr>
              <a:xfrm>
                <a:off x="7929701" y="4437423"/>
                <a:ext cx="350400" cy="203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8"/>
              <p:cNvSpPr txBox="1"/>
              <p:nvPr/>
            </p:nvSpPr>
            <p:spPr>
              <a:xfrm rot="1185">
                <a:off x="7690627" y="4338529"/>
                <a:ext cx="8706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2"/>
                    </a:solidFill>
                  </a:rPr>
                  <a:t>Rmin (Å)</a:t>
                </a:r>
                <a:endParaRPr sz="1000">
                  <a:solidFill>
                    <a:schemeClr val="dk2"/>
                  </a:solidFill>
                </a:endParaRPr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7783000" y="3045350"/>
                <a:ext cx="591900" cy="22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8"/>
              <p:cNvSpPr txBox="1"/>
              <p:nvPr/>
            </p:nvSpPr>
            <p:spPr>
              <a:xfrm rot="1185">
                <a:off x="7702200" y="2976347"/>
                <a:ext cx="870600" cy="27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chemeClr val="dk2"/>
                    </a:solidFill>
                  </a:rPr>
                  <a:t>Ca</a:t>
                </a:r>
                <a:r>
                  <a:rPr lang="en" b="1" baseline="30000">
                    <a:solidFill>
                      <a:schemeClr val="dk2"/>
                    </a:solidFill>
                  </a:rPr>
                  <a:t>2+</a:t>
                </a:r>
                <a:endParaRPr b="1" baseline="30000">
                  <a:solidFill>
                    <a:schemeClr val="dk2"/>
                  </a:solidFill>
                </a:endParaRPr>
              </a:p>
            </p:txBody>
          </p:sp>
        </p:grpSp>
        <p:pic>
          <p:nvPicPr>
            <p:cNvPr id="241" name="Google Shape;241;p18" title="delG_be_water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031525" y="1129848"/>
              <a:ext cx="1966874" cy="140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18"/>
            <p:cNvSpPr txBox="1"/>
            <p:nvPr/>
          </p:nvSpPr>
          <p:spPr>
            <a:xfrm>
              <a:off x="8082563" y="2065440"/>
              <a:ext cx="213300" cy="22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0000"/>
                  </a:solidFill>
                </a:rPr>
                <a:t>*</a:t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7970450" y="2416948"/>
              <a:ext cx="350400" cy="12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 txBox="1"/>
            <p:nvPr/>
          </p:nvSpPr>
          <p:spPr>
            <a:xfrm rot="1185">
              <a:off x="7678453" y="2321874"/>
              <a:ext cx="8706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Rmin (Å)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7864500" y="1124661"/>
              <a:ext cx="510300" cy="115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 txBox="1"/>
            <p:nvPr/>
          </p:nvSpPr>
          <p:spPr>
            <a:xfrm rot="1185">
              <a:off x="7753925" y="948898"/>
              <a:ext cx="8706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2"/>
                  </a:solidFill>
                </a:rPr>
                <a:t>Be</a:t>
              </a:r>
              <a:r>
                <a:rPr lang="en" b="1" baseline="30000">
                  <a:solidFill>
                    <a:schemeClr val="dk2"/>
                  </a:solidFill>
                </a:rPr>
                <a:t>2+</a:t>
              </a:r>
              <a:endParaRPr b="1" baseline="30000">
                <a:solidFill>
                  <a:schemeClr val="dk2"/>
                </a:solidFill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7065925" y="1512800"/>
              <a:ext cx="97800" cy="4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 txBox="1"/>
            <p:nvPr/>
          </p:nvSpPr>
          <p:spPr>
            <a:xfrm rot="-5399202">
              <a:off x="6467374" y="1521801"/>
              <a:ext cx="1292100" cy="4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ΔG (kCal/mol)</a:t>
              </a:r>
              <a:endParaRPr sz="10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 txBox="1">
            <a:spLocks noGrp="1"/>
          </p:cNvSpPr>
          <p:nvPr>
            <p:ph type="title"/>
          </p:nvPr>
        </p:nvSpPr>
        <p:spPr>
          <a:xfrm>
            <a:off x="311700" y="206900"/>
            <a:ext cx="8520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ΔG is highly dependent on first solvation shell</a:t>
            </a:r>
            <a:endParaRPr sz="1600" b="1"/>
          </a:p>
        </p:txBody>
      </p:sp>
      <p:sp>
        <p:nvSpPr>
          <p:cNvPr id="254" name="Google Shape;254;p19"/>
          <p:cNvSpPr txBox="1"/>
          <p:nvPr/>
        </p:nvSpPr>
        <p:spPr>
          <a:xfrm>
            <a:off x="269800" y="800675"/>
            <a:ext cx="81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255" name="Google Shape;255;p19" title="vid1_cal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125" y="746476"/>
            <a:ext cx="4357677" cy="384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9"/>
          <p:cNvSpPr txBox="1"/>
          <p:nvPr/>
        </p:nvSpPr>
        <p:spPr>
          <a:xfrm>
            <a:off x="4521350" y="726425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Ca</a:t>
            </a:r>
            <a:r>
              <a:rPr lang="en" sz="1800" baseline="30000">
                <a:solidFill>
                  <a:schemeClr val="lt1"/>
                </a:solidFill>
              </a:rPr>
              <a:t>2+</a:t>
            </a:r>
            <a:endParaRPr sz="1800" baseline="30000">
              <a:solidFill>
                <a:schemeClr val="lt1"/>
              </a:solidFill>
            </a:endParaRPr>
          </a:p>
        </p:txBody>
      </p:sp>
      <p:pic>
        <p:nvPicPr>
          <p:cNvPr id="257" name="Google Shape;257;p19" title="vid1_be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46476"/>
            <a:ext cx="3796152" cy="385994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 txBox="1"/>
          <p:nvPr/>
        </p:nvSpPr>
        <p:spPr>
          <a:xfrm>
            <a:off x="269800" y="726425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Be</a:t>
            </a:r>
            <a:r>
              <a:rPr lang="en" sz="1800" baseline="30000">
                <a:solidFill>
                  <a:schemeClr val="lt1"/>
                </a:solidFill>
              </a:rPr>
              <a:t>2+</a:t>
            </a:r>
            <a:endParaRPr sz="1800" baseline="30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0" descr="Be+2" title="vid1_be.mp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23683"/>
            <a:ext cx="4119252" cy="418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 txBox="1">
            <a:spLocks noGrp="1"/>
          </p:cNvSpPr>
          <p:nvPr>
            <p:ph type="title"/>
          </p:nvPr>
        </p:nvSpPr>
        <p:spPr>
          <a:xfrm>
            <a:off x="311700" y="206900"/>
            <a:ext cx="8520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ΔG is highly dependent on first solvation shell</a:t>
            </a:r>
            <a:endParaRPr sz="1600" b="1"/>
          </a:p>
        </p:txBody>
      </p:sp>
      <p:pic>
        <p:nvPicPr>
          <p:cNvPr id="265" name="Google Shape;265;p20" title="vid1_cal.mp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2724" y="628069"/>
            <a:ext cx="4708498" cy="41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/>
          <p:nvPr/>
        </p:nvSpPr>
        <p:spPr>
          <a:xfrm>
            <a:off x="269800" y="800675"/>
            <a:ext cx="81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4521350" y="726425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Ca</a:t>
            </a:r>
            <a:r>
              <a:rPr lang="en" sz="1800" baseline="30000">
                <a:solidFill>
                  <a:schemeClr val="lt1"/>
                </a:solidFill>
              </a:rPr>
              <a:t>2+</a:t>
            </a:r>
            <a:endParaRPr sz="1800" baseline="30000">
              <a:solidFill>
                <a:schemeClr val="lt1"/>
              </a:solidFill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269800" y="726425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Be</a:t>
            </a:r>
            <a:r>
              <a:rPr lang="en" sz="1800" baseline="30000">
                <a:solidFill>
                  <a:schemeClr val="lt1"/>
                </a:solidFill>
              </a:rPr>
              <a:t>2+</a:t>
            </a:r>
            <a:endParaRPr sz="1800" baseline="30000">
              <a:solidFill>
                <a:schemeClr val="lt1"/>
              </a:solidFill>
            </a:endParaRPr>
          </a:p>
        </p:txBody>
      </p:sp>
      <p:pic>
        <p:nvPicPr>
          <p:cNvPr id="3" name="Picture 2" descr="A close-up of a molecule&#10;&#10;Description automatically generated">
            <a:extLst>
              <a:ext uri="{FF2B5EF4-FFF2-40B4-BE49-F238E27FC236}">
                <a16:creationId xmlns:a16="http://schemas.microsoft.com/office/drawing/2014/main" id="{281DCF00-43D7-DC1F-B568-D0267BC531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58" t="8372" r="5967" b="15889"/>
          <a:stretch/>
        </p:blipFill>
        <p:spPr>
          <a:xfrm>
            <a:off x="2633683" y="571400"/>
            <a:ext cx="1938317" cy="109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/>
        </p:nvSpPr>
        <p:spPr>
          <a:xfrm>
            <a:off x="5584575" y="1809825"/>
            <a:ext cx="35595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https://github.com/jbodosa/config_clustering</a:t>
            </a:r>
            <a:endParaRPr sz="1200"/>
          </a:p>
        </p:txBody>
      </p:sp>
      <p:sp>
        <p:nvSpPr>
          <p:cNvPr id="274" name="Google Shape;274;p21"/>
          <p:cNvSpPr txBox="1">
            <a:spLocks noGrp="1"/>
          </p:cNvSpPr>
          <p:nvPr>
            <p:ph type="title"/>
          </p:nvPr>
        </p:nvSpPr>
        <p:spPr>
          <a:xfrm>
            <a:off x="311700" y="197375"/>
            <a:ext cx="8520600" cy="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Main takeaway</a:t>
            </a:r>
            <a:endParaRPr sz="1600" b="1"/>
          </a:p>
        </p:txBody>
      </p:sp>
      <p:sp>
        <p:nvSpPr>
          <p:cNvPr id="275" name="Google Shape;275;p21"/>
          <p:cNvSpPr txBox="1"/>
          <p:nvPr/>
        </p:nvSpPr>
        <p:spPr>
          <a:xfrm>
            <a:off x="238125" y="732450"/>
            <a:ext cx="4676700" cy="1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Ca</a:t>
            </a:r>
            <a:r>
              <a:rPr lang="en" baseline="30000">
                <a:solidFill>
                  <a:schemeClr val="dk1"/>
                </a:solidFill>
              </a:rPr>
              <a:t>2+</a:t>
            </a:r>
            <a:r>
              <a:rPr lang="en">
                <a:solidFill>
                  <a:schemeClr val="dk1"/>
                </a:solidFill>
              </a:rPr>
              <a:t> is a weaker binder than Be</a:t>
            </a:r>
            <a:r>
              <a:rPr lang="en" baseline="30000">
                <a:solidFill>
                  <a:schemeClr val="dk1"/>
                </a:solidFill>
              </a:rPr>
              <a:t>2+</a:t>
            </a:r>
            <a:r>
              <a:rPr lang="en">
                <a:solidFill>
                  <a:schemeClr val="dk1"/>
                </a:solidFill>
              </a:rPr>
              <a:t> overall, affect protein-lipid interactions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Strong effect of first hydration shell on binding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Limitations of all-atom force field in representing highly polarizable systems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5312325" y="1265850"/>
            <a:ext cx="26697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✉️ 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jbodosa@umd.edu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🌐 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jbodosa.com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5417325" y="788538"/>
            <a:ext cx="13536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Contact </a:t>
            </a:r>
            <a:endParaRPr sz="1600" b="1">
              <a:solidFill>
                <a:schemeClr val="dk2"/>
              </a:solidFill>
            </a:endParaRPr>
          </a:p>
        </p:txBody>
      </p:sp>
      <p:pic>
        <p:nvPicPr>
          <p:cNvPr id="278" name="Google Shape;27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5494" y="1888085"/>
            <a:ext cx="307500" cy="3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 txBox="1">
            <a:spLocks noGrp="1"/>
          </p:cNvSpPr>
          <p:nvPr>
            <p:ph type="title"/>
          </p:nvPr>
        </p:nvSpPr>
        <p:spPr>
          <a:xfrm>
            <a:off x="4847400" y="4181101"/>
            <a:ext cx="3984900" cy="5361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Thank you!</a:t>
            </a:r>
            <a:endParaRPr sz="1800" b="1" dirty="0"/>
          </a:p>
        </p:txBody>
      </p:sp>
      <p:sp>
        <p:nvSpPr>
          <p:cNvPr id="280" name="Google Shape;280;p21"/>
          <p:cNvSpPr txBox="1"/>
          <p:nvPr/>
        </p:nvSpPr>
        <p:spPr>
          <a:xfrm>
            <a:off x="511725" y="2284175"/>
            <a:ext cx="3984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Acknowledgements</a:t>
            </a:r>
            <a:endParaRPr sz="1600" b="1">
              <a:solidFill>
                <a:schemeClr val="dk2"/>
              </a:solidFill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311700" y="2745725"/>
            <a:ext cx="3984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dirty="0">
                <a:solidFill>
                  <a:schemeClr val="dk1"/>
                </a:solidFill>
              </a:rPr>
              <a:t>Jeffery </a:t>
            </a:r>
            <a:r>
              <a:rPr lang="en" dirty="0" err="1">
                <a:solidFill>
                  <a:schemeClr val="dk1"/>
                </a:solidFill>
              </a:rPr>
              <a:t>Klauda</a:t>
            </a:r>
            <a:r>
              <a:rPr lang="en" dirty="0">
                <a:solidFill>
                  <a:schemeClr val="dk1"/>
                </a:solidFill>
              </a:rPr>
              <a:t>, UMD, College Park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>
                <a:solidFill>
                  <a:schemeClr val="dk1"/>
                </a:solidFill>
              </a:rPr>
              <a:t>Sergei </a:t>
            </a:r>
            <a:r>
              <a:rPr lang="en" dirty="0" err="1">
                <a:solidFill>
                  <a:schemeClr val="dk1"/>
                </a:solidFill>
              </a:rPr>
              <a:t>Sukharev</a:t>
            </a:r>
            <a:r>
              <a:rPr lang="en" dirty="0">
                <a:solidFill>
                  <a:schemeClr val="dk1"/>
                </a:solidFill>
              </a:rPr>
              <a:t>, UMD, College Park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dirty="0" err="1">
                <a:solidFill>
                  <a:schemeClr val="dk1"/>
                </a:solidFill>
              </a:rPr>
              <a:t>Madolyn</a:t>
            </a:r>
            <a:r>
              <a:rPr lang="en" dirty="0">
                <a:solidFill>
                  <a:schemeClr val="dk1"/>
                </a:solidFill>
              </a:rPr>
              <a:t> Britt, NIH, Bethesda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82" name="Google Shape;28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075" y="3723275"/>
            <a:ext cx="1075024" cy="9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 rotWithShape="1">
          <a:blip r:embed="rId8">
            <a:alphaModFix/>
          </a:blip>
          <a:srcRect l="-4832" t="338"/>
          <a:stretch/>
        </p:blipFill>
        <p:spPr>
          <a:xfrm>
            <a:off x="2257100" y="3723275"/>
            <a:ext cx="1037425" cy="9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/>
          <p:cNvPicPr preferRelativeResize="0"/>
          <p:nvPr/>
        </p:nvPicPr>
        <p:blipFill rotWithShape="1">
          <a:blip r:embed="rId9">
            <a:alphaModFix/>
          </a:blip>
          <a:srcRect b="2515"/>
          <a:stretch/>
        </p:blipFill>
        <p:spPr>
          <a:xfrm>
            <a:off x="1420275" y="3723275"/>
            <a:ext cx="794426" cy="99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ogo of a globe with a gold ring around it&#10;&#10;Description automatically generated">
            <a:extLst>
              <a:ext uri="{FF2B5EF4-FFF2-40B4-BE49-F238E27FC236}">
                <a16:creationId xmlns:a16="http://schemas.microsoft.com/office/drawing/2014/main" id="{A93C4099-9B44-87D8-9579-F4D2A4EBC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7145" y="2569450"/>
            <a:ext cx="812800" cy="812800"/>
          </a:xfrm>
          <a:prstGeom prst="rect">
            <a:avLst/>
          </a:prstGeom>
        </p:spPr>
      </p:pic>
      <p:pic>
        <p:nvPicPr>
          <p:cNvPr id="5" name="Picture 4" descr="A colorful polygonal brain&#10;&#10;Description automatically generated">
            <a:extLst>
              <a:ext uri="{FF2B5EF4-FFF2-40B4-BE49-F238E27FC236}">
                <a16:creationId xmlns:a16="http://schemas.microsoft.com/office/drawing/2014/main" id="{8D5F8710-AEF2-708D-9471-DCBC37532D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781" y="2742076"/>
            <a:ext cx="1133666" cy="538922"/>
          </a:xfrm>
          <a:prstGeom prst="rect">
            <a:avLst/>
          </a:prstGeom>
        </p:spPr>
      </p:pic>
      <p:sp>
        <p:nvSpPr>
          <p:cNvPr id="2" name="Google Shape;281;p21">
            <a:extLst>
              <a:ext uri="{FF2B5EF4-FFF2-40B4-BE49-F238E27FC236}">
                <a16:creationId xmlns:a16="http://schemas.microsoft.com/office/drawing/2014/main" id="{9EEA4321-639D-C4BA-00BD-D0E21792F13B}"/>
              </a:ext>
            </a:extLst>
          </p:cNvPr>
          <p:cNvSpPr txBox="1"/>
          <p:nvPr/>
        </p:nvSpPr>
        <p:spPr>
          <a:xfrm>
            <a:off x="4869025" y="3621649"/>
            <a:ext cx="3984900" cy="41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en-US" dirty="0" err="1">
                <a:solidFill>
                  <a:schemeClr val="dk1"/>
                </a:solidFill>
              </a:rPr>
              <a:t>MDAnalysis</a:t>
            </a:r>
            <a:r>
              <a:rPr lang="en-US" dirty="0">
                <a:solidFill>
                  <a:schemeClr val="dk1"/>
                </a:solidFill>
              </a:rPr>
              <a:t> Travel grant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296</Words>
  <Application>Microsoft Macintosh PowerPoint</Application>
  <PresentationFormat>On-screen Show (16:9)</PresentationFormat>
  <Paragraphs>65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Improving CHARMM36 force field for lipid interactions  with Ca2+ and Be2+ using Free Energy Perturbation</vt:lpstr>
      <vt:lpstr>The Beryllium Cascade: From Phagocyte Inhibition to Granuloma</vt:lpstr>
      <vt:lpstr>Isothermal Titration Calorimetry (ITC) Reveals Binding Strength</vt:lpstr>
      <vt:lpstr>Experimental Data Confirms: Beryllium Binds Stronger Than Calcium</vt:lpstr>
      <vt:lpstr>PowerPoint Presentation</vt:lpstr>
      <vt:lpstr>ΔG is highly dependent on first solvation shell</vt:lpstr>
      <vt:lpstr>ΔG is highly dependent on first solvation shell</vt:lpstr>
      <vt:lpstr>ΔG is highly dependent on first solvation shell</vt:lpstr>
      <vt:lpstr>Main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Jessica Bodosa</cp:lastModifiedBy>
  <cp:revision>7</cp:revision>
  <dcterms:modified xsi:type="dcterms:W3CDTF">2025-11-10T05:23:37Z</dcterms:modified>
</cp:coreProperties>
</file>